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6" r:id="rId11"/>
    <p:sldId id="269" r:id="rId12"/>
    <p:sldId id="265" r:id="rId13"/>
    <p:sldId id="267" r:id="rId14"/>
    <p:sldId id="268" r:id="rId1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717629C5-C167-417F-B6EE-83B049B8F95B}" type="datetimeFigureOut">
              <a:rPr lang="es-ES" smtClean="0"/>
              <a:t>02/05/2012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B196702-7EAE-4228-9E26-4C9E00DA762F}" type="slidenum">
              <a:rPr lang="es-ES" smtClean="0"/>
              <a:t>‹Nº›</a:t>
            </a:fld>
            <a:endParaRPr lang="es-E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17629C5-C167-417F-B6EE-83B049B8F95B}" type="datetimeFigureOut">
              <a:rPr lang="es-ES" smtClean="0"/>
              <a:t>02/05/2012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B196702-7EAE-4228-9E26-4C9E00DA762F}"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17629C5-C167-417F-B6EE-83B049B8F95B}" type="datetimeFigureOut">
              <a:rPr lang="es-ES" smtClean="0"/>
              <a:t>02/05/2012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B196702-7EAE-4228-9E26-4C9E00DA762F}"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17629C5-C167-417F-B6EE-83B049B8F95B}" type="datetimeFigureOut">
              <a:rPr lang="es-ES" smtClean="0"/>
              <a:t>02/05/2012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B196702-7EAE-4228-9E26-4C9E00DA762F}"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95" name="Title 94"/>
          <p:cNvSpPr>
            <a:spLocks noGrp="1"/>
          </p:cNvSpPr>
          <p:nvPr>
            <p:ph type="title"/>
          </p:nvPr>
        </p:nvSpPr>
        <p:spPr>
          <a:xfrm>
            <a:off x="457200" y="4463568"/>
            <a:ext cx="8305800" cy="1143000"/>
          </a:xfrm>
        </p:spPr>
        <p:txBody>
          <a:bodyPr/>
          <a:lstStyle/>
          <a:p>
            <a:r>
              <a:rPr lang="es-ES" smtClean="0"/>
              <a:t>Haga clic para modificar el estilo de título del patrón</a:t>
            </a:r>
            <a:endParaRPr lang="en-US"/>
          </a:p>
        </p:txBody>
      </p:sp>
      <p:sp>
        <p:nvSpPr>
          <p:cNvPr id="2" name="Date Placeholder 1"/>
          <p:cNvSpPr>
            <a:spLocks noGrp="1"/>
          </p:cNvSpPr>
          <p:nvPr>
            <p:ph type="dt" sz="half" idx="10"/>
          </p:nvPr>
        </p:nvSpPr>
        <p:spPr/>
        <p:txBody>
          <a:bodyPr/>
          <a:lstStyle/>
          <a:p>
            <a:fld id="{717629C5-C167-417F-B6EE-83B049B8F95B}" type="datetimeFigureOut">
              <a:rPr lang="es-ES" smtClean="0"/>
              <a:t>02/05/2012</a:t>
            </a:fld>
            <a:endParaRPr lang="es-ES"/>
          </a:p>
        </p:txBody>
      </p:sp>
      <p:sp>
        <p:nvSpPr>
          <p:cNvPr id="91" name="Footer Placeholder 90"/>
          <p:cNvSpPr>
            <a:spLocks noGrp="1"/>
          </p:cNvSpPr>
          <p:nvPr>
            <p:ph type="ftr" sz="quarter" idx="11"/>
          </p:nvPr>
        </p:nvSpPr>
        <p:spPr/>
        <p:txBody>
          <a:bodyPr/>
          <a:lstStyle/>
          <a:p>
            <a:endParaRPr lang="es-ES"/>
          </a:p>
        </p:txBody>
      </p:sp>
      <p:sp>
        <p:nvSpPr>
          <p:cNvPr id="92" name="Slide Number Placeholder 91"/>
          <p:cNvSpPr>
            <a:spLocks noGrp="1"/>
          </p:cNvSpPr>
          <p:nvPr>
            <p:ph type="sldNum" sz="quarter" idx="12"/>
          </p:nvPr>
        </p:nvSpPr>
        <p:spPr/>
        <p:txBody>
          <a:bodyPr/>
          <a:lstStyle/>
          <a:p>
            <a:fld id="{7B196702-7EAE-4228-9E26-4C9E00DA762F}" type="slidenum">
              <a:rPr lang="es-ES" smtClean="0"/>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717629C5-C167-417F-B6EE-83B049B8F95B}" type="datetimeFigureOut">
              <a:rPr lang="es-ES" smtClean="0"/>
              <a:t>02/05/2012</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7B196702-7EAE-4228-9E26-4C9E00DA762F}"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717629C5-C167-417F-B6EE-83B049B8F95B}" type="datetimeFigureOut">
              <a:rPr lang="es-ES" smtClean="0"/>
              <a:t>02/05/2012</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7B196702-7EAE-4228-9E26-4C9E00DA762F}"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17629C5-C167-417F-B6EE-83B049B8F95B}" type="datetimeFigureOut">
              <a:rPr lang="es-ES" smtClean="0"/>
              <a:t>02/05/2012</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7B196702-7EAE-4228-9E26-4C9E00DA762F}"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7629C5-C167-417F-B6EE-83B049B8F95B}" type="datetimeFigureOut">
              <a:rPr lang="es-ES" smtClean="0"/>
              <a:t>02/05/2012</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7B196702-7EAE-4228-9E26-4C9E00DA762F}"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17629C5-C167-417F-B6EE-83B049B8F95B}" type="datetimeFigureOut">
              <a:rPr lang="es-ES" smtClean="0"/>
              <a:t>02/05/2012</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7B196702-7EAE-4228-9E26-4C9E00DA762F}" type="slidenum">
              <a:rPr lang="es-ES" smtClean="0"/>
              <a:t>‹Nº›</a:t>
            </a:fld>
            <a:endParaRPr lang="es-E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5" name="Date Placeholder 4"/>
          <p:cNvSpPr>
            <a:spLocks noGrp="1"/>
          </p:cNvSpPr>
          <p:nvPr>
            <p:ph type="dt" sz="half" idx="10"/>
          </p:nvPr>
        </p:nvSpPr>
        <p:spPr/>
        <p:txBody>
          <a:bodyPr/>
          <a:lstStyle/>
          <a:p>
            <a:fld id="{717629C5-C167-417F-B6EE-83B049B8F95B}" type="datetimeFigureOut">
              <a:rPr lang="es-ES" smtClean="0"/>
              <a:t>02/05/2012</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7B196702-7EAE-4228-9E26-4C9E00DA762F}" type="slidenum">
              <a:rPr lang="es-ES" smtClean="0"/>
              <a:t>‹Nº›</a:t>
            </a:fld>
            <a:endParaRPr lang="es-E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717629C5-C167-417F-B6EE-83B049B8F95B}" type="datetimeFigureOut">
              <a:rPr lang="es-ES" smtClean="0"/>
              <a:t>02/05/2012</a:t>
            </a:fld>
            <a:endParaRPr lang="es-E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s-E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7B196702-7EAE-4228-9E26-4C9E00DA762F}" type="slidenum">
              <a:rPr lang="es-ES" smtClean="0"/>
              <a:t>‹Nº›</a:t>
            </a:fld>
            <a:endParaRPr lang="es-E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64088" y="1598935"/>
            <a:ext cx="6480720" cy="1254001"/>
          </a:xfrm>
        </p:spPr>
        <p:txBody>
          <a:bodyPr>
            <a:noAutofit/>
          </a:bodyPr>
          <a:lstStyle/>
          <a:p>
            <a:r>
              <a:rPr lang="es-ES" sz="16600" dirty="0" smtClean="0"/>
              <a:t>SSD</a:t>
            </a:r>
            <a:endParaRPr lang="es-ES" sz="16600" dirty="0"/>
          </a:p>
        </p:txBody>
      </p:sp>
      <p:sp>
        <p:nvSpPr>
          <p:cNvPr id="3" name="2 Subtítulo"/>
          <p:cNvSpPr>
            <a:spLocks noGrp="1"/>
          </p:cNvSpPr>
          <p:nvPr>
            <p:ph type="subTitle" idx="1"/>
          </p:nvPr>
        </p:nvSpPr>
        <p:spPr>
          <a:xfrm>
            <a:off x="539552" y="3573016"/>
            <a:ext cx="6400800" cy="1752600"/>
          </a:xfrm>
        </p:spPr>
        <p:txBody>
          <a:bodyPr/>
          <a:lstStyle/>
          <a:p>
            <a:r>
              <a:rPr lang="es-ES" dirty="0" smtClean="0"/>
              <a:t>DISCOS DUROS DE ESTADO SOLIDO</a:t>
            </a:r>
            <a:endParaRPr lang="es-E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2708920"/>
            <a:ext cx="2857500" cy="2857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6544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V</a:t>
            </a:r>
            <a:r>
              <a:rPr lang="es-ES" dirty="0" smtClean="0"/>
              <a:t>ENTAJAS</a:t>
            </a:r>
            <a:endParaRPr lang="es-ES" dirty="0"/>
          </a:p>
        </p:txBody>
      </p:sp>
      <p:sp>
        <p:nvSpPr>
          <p:cNvPr id="3" name="2 Marcador de contenido"/>
          <p:cNvSpPr>
            <a:spLocks noGrp="1"/>
          </p:cNvSpPr>
          <p:nvPr>
            <p:ph idx="1"/>
          </p:nvPr>
        </p:nvSpPr>
        <p:spPr/>
        <p:txBody>
          <a:bodyPr>
            <a:normAutofit lnSpcReduction="10000"/>
          </a:bodyPr>
          <a:lstStyle/>
          <a:p>
            <a:r>
              <a:rPr lang="es-ES" dirty="0"/>
              <a:t>Menor consumo de energía y producción de calor - Resultado de no tener elementos mecánicos.</a:t>
            </a:r>
          </a:p>
          <a:p>
            <a:r>
              <a:rPr lang="es-ES" dirty="0"/>
              <a:t>Sin ruido - La misma carencia de partes mecánicas los hace completamente inaudibles.</a:t>
            </a:r>
          </a:p>
          <a:p>
            <a:r>
              <a:rPr lang="es-ES" dirty="0"/>
              <a:t>Mejorado el tiempo medio entre fallos, superando 2 millones de horas, muy superior al de los discos duros.</a:t>
            </a:r>
          </a:p>
          <a:p>
            <a:r>
              <a:rPr lang="es-ES" dirty="0"/>
              <a:t>Seguridad - permitiendo una muy rápida "limpieza" de los datos almacenados.</a:t>
            </a:r>
          </a:p>
          <a:p>
            <a:r>
              <a:rPr lang="es-ES" dirty="0"/>
              <a:t>Rendimiento determinístico - a diferencia de los discos duros mecánicos, el rendimiento de los SSD es constante y determinístico a través del almacenamiento entero. El tiempo de "búsqueda" constante.</a:t>
            </a:r>
          </a:p>
          <a:p>
            <a:endParaRPr lang="es-ES" dirty="0"/>
          </a:p>
        </p:txBody>
      </p:sp>
    </p:spTree>
    <p:extLst>
      <p:ext uri="{BB962C8B-B14F-4D97-AF65-F5344CB8AC3E}">
        <p14:creationId xmlns:p14="http://schemas.microsoft.com/office/powerpoint/2010/main" val="22752058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r>
              <a:rPr lang="es-ES" dirty="0"/>
              <a:t>El rendimiento no se deteriora mientras el medio se llena. </a:t>
            </a:r>
          </a:p>
          <a:p>
            <a:r>
              <a:rPr lang="es-ES" dirty="0"/>
              <a:t>Menor peso y tamaño que un disco duro tradicional de similar capacidad.</a:t>
            </a:r>
          </a:p>
          <a:p>
            <a:r>
              <a:rPr lang="es-ES" dirty="0"/>
              <a:t>Resistente - Soporta caídas, golpes y vibraciones sin estropearse y sin </a:t>
            </a:r>
            <a:r>
              <a:rPr lang="es-ES" dirty="0" err="1"/>
              <a:t>descalibrarse</a:t>
            </a:r>
            <a:r>
              <a:rPr lang="es-ES" dirty="0"/>
              <a:t> como pasaba con los antiguos discos duros, gracias a carecer de elementos mecánicos.</a:t>
            </a:r>
          </a:p>
          <a:p>
            <a:r>
              <a:rPr lang="es-ES" dirty="0"/>
              <a:t>Borrado más seguro e irrecuperable de datos; es decir, no es necesario hacer uso del Algoritmo </a:t>
            </a:r>
            <a:r>
              <a:rPr lang="es-ES" dirty="0" err="1"/>
              <a:t>Gutmann</a:t>
            </a:r>
            <a:r>
              <a:rPr lang="es-ES" dirty="0"/>
              <a:t> para cerciorarse totalmente del borrado de un archivo.</a:t>
            </a:r>
          </a:p>
          <a:p>
            <a:endParaRPr lang="es-ES" dirty="0"/>
          </a:p>
        </p:txBody>
      </p:sp>
    </p:spTree>
    <p:extLst>
      <p:ext uri="{BB962C8B-B14F-4D97-AF65-F5344CB8AC3E}">
        <p14:creationId xmlns:p14="http://schemas.microsoft.com/office/powerpoint/2010/main" val="37566550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DESVENTAJAS</a:t>
            </a:r>
            <a:endParaRPr lang="es-ES" dirty="0"/>
          </a:p>
        </p:txBody>
      </p:sp>
      <p:sp>
        <p:nvSpPr>
          <p:cNvPr id="3" name="2 Marcador de contenido"/>
          <p:cNvSpPr>
            <a:spLocks noGrp="1"/>
          </p:cNvSpPr>
          <p:nvPr>
            <p:ph idx="1"/>
          </p:nvPr>
        </p:nvSpPr>
        <p:spPr/>
        <p:txBody>
          <a:bodyPr>
            <a:normAutofit fontScale="92500" lnSpcReduction="10000"/>
          </a:bodyPr>
          <a:lstStyle/>
          <a:p>
            <a:r>
              <a:rPr lang="es-ES" dirty="0"/>
              <a:t>Precio - Los precios de las memorias flash son considerablemente más altos en relación precio/gigabyte, la principal razón de su baja demanda. Sin embargo, esta no es una desventaja técnica. Según se establezcan en el mercado irá mermando su precio y comparándose a los discos duros mecánicos, que en teoría son más caros de producir al llevar piezas metálicas.</a:t>
            </a:r>
          </a:p>
          <a:p>
            <a:r>
              <a:rPr lang="es-ES" dirty="0"/>
              <a:t>Menor recuperación - Después de un fallo físico se pierden completamente los datos pues la celda es destruida, mientras que en un disco duro normal que sufre daño mecánico los datos son frecuentemente recuperables usando ayuda de expertos.</a:t>
            </a:r>
          </a:p>
          <a:p>
            <a:r>
              <a:rPr lang="es-ES" dirty="0"/>
              <a:t>Vida útil - En cualquier caso, reducir el tamaño del transistor implica reducir la vida útil de las memorias NAND, se espera que esto se solucione con sistemas utilizando </a:t>
            </a:r>
            <a:r>
              <a:rPr lang="es-ES" dirty="0" err="1" smtClean="0"/>
              <a:t>memristores</a:t>
            </a:r>
            <a:endParaRPr lang="es-ES" dirty="0"/>
          </a:p>
        </p:txBody>
      </p:sp>
    </p:spTree>
    <p:extLst>
      <p:ext uri="{BB962C8B-B14F-4D97-AF65-F5344CB8AC3E}">
        <p14:creationId xmlns:p14="http://schemas.microsoft.com/office/powerpoint/2010/main" val="40975982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Antiguas desventajas ya solucionadas:</a:t>
            </a:r>
            <a:br>
              <a:rPr lang="es-ES" dirty="0"/>
            </a:br>
            <a:endParaRPr lang="es-ES" dirty="0"/>
          </a:p>
        </p:txBody>
      </p:sp>
      <p:sp>
        <p:nvSpPr>
          <p:cNvPr id="3" name="2 Marcador de contenido"/>
          <p:cNvSpPr>
            <a:spLocks noGrp="1"/>
          </p:cNvSpPr>
          <p:nvPr>
            <p:ph idx="1"/>
          </p:nvPr>
        </p:nvSpPr>
        <p:spPr/>
        <p:txBody>
          <a:bodyPr>
            <a:normAutofit lnSpcReduction="10000"/>
          </a:bodyPr>
          <a:lstStyle/>
          <a:p>
            <a:r>
              <a:rPr lang="es-ES" dirty="0" smtClean="0"/>
              <a:t>Degradación </a:t>
            </a:r>
            <a:r>
              <a:rPr lang="es-ES" dirty="0"/>
              <a:t>de rendimiento al cabo de mucho uso en las memorias NAND (solucionado, en parte, con el sistema TRIM).</a:t>
            </a:r>
          </a:p>
          <a:p>
            <a:r>
              <a:rPr lang="es-ES" dirty="0"/>
              <a:t>Menor velocidad en operaciones E/S secuenciales. (Ya se ha conseguido una velocidad similar).</a:t>
            </a:r>
          </a:p>
          <a:p>
            <a:r>
              <a:rPr lang="es-ES" dirty="0"/>
              <a:t>Vulnerabilidad contra ciertos tipo de efectos - Incluyendo pérdida de energía abrupta (en los SSD basado en DRAM), campos magnéticos y cargas estáticas comparados con los discos duros normales (que almacenan los datos dentro de una jaula de Faraday).</a:t>
            </a:r>
          </a:p>
          <a:p>
            <a:r>
              <a:rPr lang="es-ES" dirty="0"/>
              <a:t>Capacidad - A día de hoy, tienen menor capacidad máxima que la de un disco duro convencional. (Actualmente, es incluso mayor a la de los discos duros normales)</a:t>
            </a:r>
          </a:p>
          <a:p>
            <a:endParaRPr lang="es-ES" dirty="0"/>
          </a:p>
        </p:txBody>
      </p:sp>
    </p:spTree>
    <p:extLst>
      <p:ext uri="{BB962C8B-B14F-4D97-AF65-F5344CB8AC3E}">
        <p14:creationId xmlns:p14="http://schemas.microsoft.com/office/powerpoint/2010/main" val="30720391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a:p>
        </p:txBody>
      </p:sp>
    </p:spTree>
    <p:extLst>
      <p:ext uri="{BB962C8B-B14F-4D97-AF65-F5344CB8AC3E}">
        <p14:creationId xmlns:p14="http://schemas.microsoft.com/office/powerpoint/2010/main" val="28850970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844824"/>
            <a:ext cx="5926038" cy="394504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49078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r>
              <a:rPr lang="es-ES" dirty="0"/>
              <a:t>Una unidad de estado sólido o SSD (acrónimo en inglés de </a:t>
            </a:r>
            <a:r>
              <a:rPr lang="es-ES" dirty="0" err="1"/>
              <a:t>solid-state</a:t>
            </a:r>
            <a:r>
              <a:rPr lang="es-ES" dirty="0"/>
              <a:t> drive) es un dispositivo de almacenamiento de datos que usa una memoria no volátil, como la memoria flash, o una memoria volátil como la SDRAM, para almacenar datos, en lugar de los platos giratorios magnéticos encontrados en los discos duros convencionales. En comparación con los discos duros tradicionales, las unidades de estado sólido son menos susceptibles a golpes, son prácticamente inaudibles y tienen un menor tiempo de acceso y de latencia.</a:t>
            </a:r>
          </a:p>
        </p:txBody>
      </p:sp>
    </p:spTree>
    <p:extLst>
      <p:ext uri="{BB962C8B-B14F-4D97-AF65-F5344CB8AC3E}">
        <p14:creationId xmlns:p14="http://schemas.microsoft.com/office/powerpoint/2010/main" val="28368481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a:xfrm>
            <a:off x="457200" y="1600200"/>
            <a:ext cx="3826768" cy="4525963"/>
          </a:xfrm>
        </p:spPr>
        <p:txBody>
          <a:bodyPr/>
          <a:lstStyle/>
          <a:p>
            <a:r>
              <a:rPr lang="es-ES" dirty="0"/>
              <a:t> Los SSD hacen uso de la misma interfaz que los discos duros, y por tanto son fácilmente intercambiables sin tener que recurrir a adaptadores o tarjetas de expansión para compatibilizarlos con el equipo.</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1700808"/>
            <a:ext cx="3312368" cy="4537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38078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a:xfrm>
            <a:off x="4499992" y="1700808"/>
            <a:ext cx="4248472" cy="4525963"/>
          </a:xfrm>
        </p:spPr>
        <p:txBody>
          <a:bodyPr>
            <a:normAutofit fontScale="92500" lnSpcReduction="20000"/>
          </a:bodyPr>
          <a:lstStyle/>
          <a:p>
            <a:r>
              <a:rPr lang="es-ES" dirty="0"/>
              <a:t>En 1995, M-</a:t>
            </a:r>
            <a:r>
              <a:rPr lang="es-ES" dirty="0" err="1"/>
              <a:t>Systems</a:t>
            </a:r>
            <a:r>
              <a:rPr lang="es-ES" dirty="0"/>
              <a:t> presentó unidades de estado sólido basadas en flash. Desde entonces, los SSD se han utilizado exitosamente como alternativas a los discos duros por la industria militar y aeroespacial, así como en otros menesteres análogos. Estas aplicaciones dependen de una alta tasa de tiempo medio entre fallos (MTBF), una capacidad de soportar agresivos golpes, cambios bruscos de temperatura, presión y turbulencias.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2848" y="3101610"/>
            <a:ext cx="4344651" cy="2263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58193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3" y="2348880"/>
            <a:ext cx="7540995"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65506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r>
              <a:rPr lang="es-ES" dirty="0"/>
              <a:t>Antes de Windows 7, todos los sistemas operativos venían preparados para manejar con precisión las unidades de disco duro, Windows Vista incluyó la característica </a:t>
            </a:r>
            <a:r>
              <a:rPr lang="es-ES" dirty="0" err="1"/>
              <a:t>ReadyBoost</a:t>
            </a:r>
            <a:r>
              <a:rPr lang="es-ES" dirty="0"/>
              <a:t> para mejorar y aprovechar las características de las unidades USB, pero para los SSD tan sólo optimizaba la alineación de la partición para prevenir operaciones de lectura, modificaciones y escritura ya que en los SSD normalmente los sectores son de 4 KiB, y actualmente los discos duros tienen sectores de 512 bytes desalineados (que luego también se aumentaron a 4 KiB). Entre algunas cosas, se recomienda desactivar el </a:t>
            </a:r>
            <a:r>
              <a:rPr lang="es-ES" dirty="0" err="1"/>
              <a:t>desfragmentador</a:t>
            </a:r>
            <a:r>
              <a:rPr lang="es-ES" dirty="0"/>
              <a:t>, su uso en una unidad SSD no tiene sentido, y reduciría su vida al hacer un uso continuo de los ciclos de lectura y escritura.</a:t>
            </a:r>
          </a:p>
        </p:txBody>
      </p:sp>
    </p:spTree>
    <p:extLst>
      <p:ext uri="{BB962C8B-B14F-4D97-AF65-F5344CB8AC3E}">
        <p14:creationId xmlns:p14="http://schemas.microsoft.com/office/powerpoint/2010/main" val="18154955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a:xfrm>
            <a:off x="457200" y="1600200"/>
            <a:ext cx="5338936" cy="4525963"/>
          </a:xfrm>
        </p:spPr>
        <p:txBody>
          <a:bodyPr>
            <a:normAutofit fontScale="92500"/>
          </a:bodyPr>
          <a:lstStyle/>
          <a:p>
            <a:endParaRPr lang="es-ES" dirty="0"/>
          </a:p>
          <a:p>
            <a:r>
              <a:rPr lang="es-ES" dirty="0"/>
              <a:t>Windows 7 viene optimizado de serie para manejar correctamente los SSD sin perder compatibilidad con los discos duros. El sistema detecta automáticamente si es unidad de estado sólido o disco duro, y cambia varias configuraciones, por ejemplo, desactiva automáticamente el </a:t>
            </a:r>
            <a:r>
              <a:rPr lang="es-ES" dirty="0" err="1"/>
              <a:t>desfragmentador</a:t>
            </a:r>
            <a:r>
              <a:rPr lang="es-ES" dirty="0"/>
              <a:t>, el </a:t>
            </a:r>
            <a:r>
              <a:rPr lang="es-ES" dirty="0" err="1"/>
              <a:t>Superfetch</a:t>
            </a:r>
            <a:r>
              <a:rPr lang="es-ES" dirty="0"/>
              <a:t>, el </a:t>
            </a:r>
            <a:r>
              <a:rPr lang="es-ES" dirty="0" err="1"/>
              <a:t>Readyboost</a:t>
            </a:r>
            <a:r>
              <a:rPr lang="es-ES" dirty="0"/>
              <a:t>, cambia el sistema de arranque e introduce el comando TRIM, que prolonga la vida útil de los SSD e impide la degradación de su rendimiento.</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2420888"/>
            <a:ext cx="2847113" cy="28312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83571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VENTAJAS</a:t>
            </a:r>
            <a:endParaRPr lang="es-ES" dirty="0"/>
          </a:p>
        </p:txBody>
      </p:sp>
      <p:sp>
        <p:nvSpPr>
          <p:cNvPr id="3" name="2 Marcador de contenido"/>
          <p:cNvSpPr>
            <a:spLocks noGrp="1"/>
          </p:cNvSpPr>
          <p:nvPr>
            <p:ph idx="1"/>
          </p:nvPr>
        </p:nvSpPr>
        <p:spPr/>
        <p:txBody>
          <a:bodyPr>
            <a:normAutofit fontScale="92500" lnSpcReduction="10000"/>
          </a:bodyPr>
          <a:lstStyle/>
          <a:p>
            <a:r>
              <a:rPr lang="es-ES" dirty="0"/>
              <a:t>L</a:t>
            </a:r>
            <a:r>
              <a:rPr lang="es-ES" dirty="0" smtClean="0"/>
              <a:t>os </a:t>
            </a:r>
            <a:r>
              <a:rPr lang="es-ES" dirty="0"/>
              <a:t>dispositivos de estado sólido que usan flash tienen varias ventajas únicas frente a los discos duros mecánicos:</a:t>
            </a:r>
          </a:p>
          <a:p>
            <a:r>
              <a:rPr lang="es-ES" dirty="0"/>
              <a:t>Arranque más rápido, al no tener platos que necesiten tomar una velocidad constante.</a:t>
            </a:r>
          </a:p>
          <a:p>
            <a:r>
              <a:rPr lang="es-ES" dirty="0"/>
              <a:t>Gran velocidad de escritura.</a:t>
            </a:r>
          </a:p>
          <a:p>
            <a:r>
              <a:rPr lang="es-ES" dirty="0"/>
              <a:t>Mayor rapidez de lectura, incluso 10 veces más que los discos duros tradicionales más rápidos gracias a </a:t>
            </a:r>
            <a:r>
              <a:rPr lang="es-ES" dirty="0" err="1"/>
              <a:t>RAIDs</a:t>
            </a:r>
            <a:r>
              <a:rPr lang="es-ES" dirty="0"/>
              <a:t> internos en un mismo SSD.</a:t>
            </a:r>
          </a:p>
          <a:p>
            <a:r>
              <a:rPr lang="es-ES" dirty="0"/>
              <a:t>Baja latencia de lectura y escritura, cientos de veces más rápido que los discos mecánicos.</a:t>
            </a:r>
          </a:p>
          <a:p>
            <a:r>
              <a:rPr lang="es-ES" dirty="0"/>
              <a:t>Lanzamiento y arranque de aplicaciones en menor tiempo - Resultado de la mayor velocidad de lectura y especialmente del tiempo de búsqueda. Pero solo si la aplicación reside en flash y es más dependiente de la velocidad de lectura que de otros aspectos</a:t>
            </a:r>
            <a:r>
              <a:rPr lang="es-ES" dirty="0" smtClean="0"/>
              <a:t>.</a:t>
            </a:r>
            <a:endParaRPr lang="es-ES" dirty="0"/>
          </a:p>
        </p:txBody>
      </p:sp>
    </p:spTree>
    <p:extLst>
      <p:ext uri="{BB962C8B-B14F-4D97-AF65-F5344CB8AC3E}">
        <p14:creationId xmlns:p14="http://schemas.microsoft.com/office/powerpoint/2010/main" val="2565081403"/>
      </p:ext>
    </p:extLst>
  </p:cSld>
  <p:clrMapOvr>
    <a:masterClrMapping/>
  </p:clrMapOvr>
  <p:timing>
    <p:tnLst>
      <p:par>
        <p:cTn id="1" dur="indefinite" restart="never" nodeType="tmRoot"/>
      </p:par>
    </p:tnLst>
  </p:timing>
</p:sld>
</file>

<file path=ppt/theme/theme1.xml><?xml version="1.0" encoding="utf-8"?>
<a:theme xmlns:a="http://schemas.openxmlformats.org/drawingml/2006/main" name="Paja">
  <a:themeElements>
    <a:clrScheme name="Paja">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Intermedio">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ja">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44</TotalTime>
  <Words>982</Words>
  <Application>Microsoft Office PowerPoint</Application>
  <PresentationFormat>Presentación en pantalla (4:3)</PresentationFormat>
  <Paragraphs>34</Paragraphs>
  <Slides>14</Slides>
  <Notes>0</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Paja</vt:lpstr>
      <vt:lpstr>SSD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VENTAJAS</vt:lpstr>
      <vt:lpstr>VENTAJAS</vt:lpstr>
      <vt:lpstr>Presentación de PowerPoint</vt:lpstr>
      <vt:lpstr>DESVENTAJAS</vt:lpstr>
      <vt:lpstr>Antiguas desventajas ya solucionadas: </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SSD</dc:title>
  <dc:creator>ernesto vargas</dc:creator>
  <cp:lastModifiedBy>ernesto vargas</cp:lastModifiedBy>
  <cp:revision>3</cp:revision>
  <dcterms:created xsi:type="dcterms:W3CDTF">2012-05-02T15:49:56Z</dcterms:created>
  <dcterms:modified xsi:type="dcterms:W3CDTF">2012-05-02T16:34:00Z</dcterms:modified>
</cp:coreProperties>
</file>